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8" r:id="rId3"/>
    <p:sldId id="263" r:id="rId4"/>
    <p:sldId id="267" r:id="rId5"/>
    <p:sldId id="269" r:id="rId6"/>
    <p:sldId id="273" r:id="rId7"/>
    <p:sldId id="278" r:id="rId8"/>
    <p:sldId id="281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6E15D53-9242-4E70-86DB-6A25709C1B4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09DF24C-70B0-415D-8175-06189E73A2E5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sz="4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Sistema Nacional de Información de Head </a:t>
            </a:r>
            <a:r>
              <a:rPr lang="es-ES" sz="4000" b="1" kern="1200" dirty="0" err="1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Start</a:t>
            </a:r>
            <a:endParaRPr lang="es-ES" sz="4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Práctica de la Capacitación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42670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000" b="1" kern="1200" dirty="0" smtClean="0">
                <a:solidFill>
                  <a:schemeClr val="tx1"/>
                </a:solidFill>
                <a:effectLst/>
              </a:rPr>
              <a:t>Importancia de la Capacitación Local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La capacitación local es crítica…</a:t>
            </a:r>
          </a:p>
          <a:p>
            <a:pPr lvl="1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Para mantener la confiabilidad y la validez de las evaluaciones locales</a:t>
            </a:r>
          </a:p>
          <a:p>
            <a:pPr lvl="1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Para asegurar que todos los niños reciban la misma evaluación estandarizada</a:t>
            </a:r>
          </a:p>
          <a:p>
            <a:pPr lvl="1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Para implementar exitosamente el Sistema Nacional de Información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340792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Importancia de la Capacitación Estandarizada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s-E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Para asegurar que todos los evaluadores reciban la misma información</a:t>
            </a:r>
          </a:p>
          <a:p>
            <a:pPr lvl="0"/>
            <a:r>
              <a:rPr lang="es-E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Desviarse del texto puede hacer que los evaluadores confundan las instrucciones, haciendo más difícil para ellos la comprensión de los procedimientos de la evaluación</a:t>
            </a:r>
          </a:p>
          <a:p>
            <a:pPr lvl="0"/>
            <a:r>
              <a:rPr lang="es-E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Por otra parte, desviarse del texto de capacitación puede resultar en que evaluadores de diferentes sesiones de capacitación administren la evaluación de distintas maneras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5470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4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La capacitación debe ser la misma para todos los evaluadores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 todos los evaluadores se les debe leer la capacitación y las  instrucciones tal como están escritas en el texto de capacitación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8658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Práctica de la Capacitación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Las clases se dividirán en grupos pequeños de cuatro o cinco evaluadores</a:t>
            </a:r>
          </a:p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Cada evaluador tendrá la oportunidad de “capacitar” a los otros miembros del grupo en una sección del texto de capacitación</a:t>
            </a:r>
          </a:p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Los evaluadores leerán por turnos las secciones del texto de evaluación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65610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Tareas de los Evaluadores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Aun cuando un solo evaluador a la vez esté leyendo la evaluación en voz alta, los otros evaluadores deben estar practicando los gestos para demostrar los ejercicios en el cuestionario:</a:t>
            </a:r>
          </a:p>
          <a:p>
            <a:pPr lvl="1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Siga el texto del cuestionario</a:t>
            </a:r>
          </a:p>
          <a:p>
            <a:pPr lvl="1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Practique cómo señalar las páginas y cualquier</a:t>
            </a:r>
            <a:b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otra acción asociada con la evaluación</a:t>
            </a:r>
          </a:p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Haga todo excepto leer en voz alta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59056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Personal de Capacitación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Si desea hacer alguna pregunta o no tiene claro algo acerca de una sección, pregúntele al personal de capacitación</a:t>
            </a:r>
          </a:p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El personal de capacitación también observará y proporcionará información y</a:t>
            </a:r>
            <a:b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ayuda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7112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Por favor asegúrese que todos en su grupo han tenido la oportunidad de leer una sección</a:t>
            </a:r>
          </a:p>
          <a:p>
            <a:endParaRPr lang="es-ES" sz="24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000" b="1" kern="1200" dirty="0" smtClean="0">
                <a:solidFill>
                  <a:schemeClr val="tx1"/>
                </a:solidFill>
                <a:effectLst/>
              </a:rPr>
              <a:t>¡Con Práctica se Logra la Perfección!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170535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rmedi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nels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100000"/>
                <a:satMod val="150000"/>
              </a:schemeClr>
            </a:gs>
            <a:gs pos="35000">
              <a:schemeClr val="phClr">
                <a:tint val="90000"/>
                <a:alpha val="85000"/>
                <a:satMod val="150000"/>
              </a:schemeClr>
            </a:gs>
            <a:gs pos="100000">
              <a:schemeClr val="phClr">
                <a:tint val="80000"/>
                <a:alpha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60000"/>
                <a:satMod val="135000"/>
              </a:schemeClr>
            </a:gs>
            <a:gs pos="80000">
              <a:schemeClr val="phClr">
                <a:shade val="90000"/>
                <a:satMod val="135000"/>
              </a:schemeClr>
            </a:gs>
            <a:gs pos="100000">
              <a:schemeClr val="phClr">
                <a:tint val="90000"/>
                <a:shade val="100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alpha val="80000"/>
              <a:satMod val="105000"/>
            </a:schemeClr>
          </a:solidFill>
          <a:prstDash val="solid"/>
        </a:ln>
        <a:ln w="12700" cap="flat" cmpd="sng" algn="ctr">
          <a:solidFill>
            <a:schemeClr val="phClr">
              <a:alpha val="70000"/>
            </a:schemeClr>
          </a:solidFill>
          <a:prstDash val="solid"/>
        </a:ln>
        <a:ln w="19050" cap="flat" cmpd="sng" algn="ctr">
          <a:solidFill>
            <a:schemeClr val="phClr">
              <a:alpha val="6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sx="101000" sy="101000" rotWithShape="0">
              <a:srgbClr val="FFFFFF">
                <a:alpha val="25000"/>
              </a:srgbClr>
            </a:outerShdw>
          </a:effectLst>
        </a:effectStyle>
        <a:effectStyle>
          <a:effectLst>
            <a:outerShdw blurRad="101600" sx="101000" sy="101000" rotWithShape="0">
              <a:srgbClr val="FFFFFF">
                <a:alpha val="25000"/>
              </a:srgbClr>
            </a:outerShdw>
            <a:reflection blurRad="12700" stA="35000" endPos="4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4200000"/>
            </a:lightRig>
          </a:scene3d>
          <a:sp3d prstMaterial="softEdge"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</TotalTime>
  <Words>303</Words>
  <Application>Microsoft Office PowerPoint</Application>
  <PresentationFormat>Presentación en pantalla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Intermedio</vt:lpstr>
      <vt:lpstr>Sistema Nacional de Información de Head Start</vt:lpstr>
      <vt:lpstr>Importancia de la Capacitación Local</vt:lpstr>
      <vt:lpstr>Importancia de la Capacitación Estandarizada</vt:lpstr>
      <vt:lpstr>La capacitación debe ser la misma para todos los evaluadores</vt:lpstr>
      <vt:lpstr>Práctica de la Capacitación</vt:lpstr>
      <vt:lpstr>Tareas de los Evaluadores</vt:lpstr>
      <vt:lpstr>Personal de Capacitación</vt:lpstr>
      <vt:lpstr>¡Con Práctica se Logra la Perfección!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Nacional de Información de Head Start</dc:title>
  <dc:creator>D&amp;G</dc:creator>
  <cp:lastModifiedBy>D&amp;G</cp:lastModifiedBy>
  <cp:revision>1</cp:revision>
  <dcterms:created xsi:type="dcterms:W3CDTF">2012-11-10T19:21:34Z</dcterms:created>
  <dcterms:modified xsi:type="dcterms:W3CDTF">2012-11-10T19:30:59Z</dcterms:modified>
</cp:coreProperties>
</file>