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tags/tag3.xml" ContentType="application/vnd.openxmlformats-officedocument.presentationml.tags+xml"/>
  <Override PartName="/ppt/charts/chart2.xml" ContentType="application/vnd.openxmlformats-officedocument.drawingml.chart+xml"/>
  <Override PartName="/ppt/tags/tag4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4" r:id="rId2"/>
    <p:sldId id="257" r:id="rId3"/>
    <p:sldId id="258" r:id="rId4"/>
    <p:sldId id="260" r:id="rId5"/>
    <p:sldId id="263" r:id="rId6"/>
    <p:sldId id="265" r:id="rId7"/>
  </p:sldIdLst>
  <p:sldSz cx="9144000" cy="6858000" type="screen4x3"/>
  <p:notesSz cx="9144000" cy="6858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Font typeface="Wingdings" pitchFamily="2" charset="2"/>
      <a:buChar char="•"/>
      <a:defRPr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Font typeface="Wingdings" pitchFamily="2" charset="2"/>
      <a:buChar char="•"/>
      <a:defRPr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Font typeface="Wingdings" pitchFamily="2" charset="2"/>
      <a:buChar char="•"/>
      <a:defRPr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Font typeface="Wingdings" pitchFamily="2" charset="2"/>
      <a:buChar char="•"/>
      <a:defRPr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Font typeface="Wingdings" pitchFamily="2" charset="2"/>
      <a:buChar char="•"/>
      <a:defRPr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9900"/>
    <a:srgbClr val="F6F12F"/>
    <a:srgbClr val="333300"/>
    <a:srgbClr val="808000"/>
    <a:srgbClr val="E53701"/>
    <a:srgbClr val="B40000"/>
    <a:srgbClr val="500000"/>
    <a:srgbClr val="99FF66"/>
    <a:srgbClr val="0066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6" autoAdjust="0"/>
    <p:restoredTop sz="94550" autoAdjust="0"/>
  </p:normalViewPr>
  <p:slideViewPr>
    <p:cSldViewPr>
      <p:cViewPr>
        <p:scale>
          <a:sx n="50" d="100"/>
          <a:sy n="50" d="100"/>
        </p:scale>
        <p:origin x="-702" y="-6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1"/>
  <c:style val="2"/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rgbClr val="E53701"/>
        </a:solidFill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/>
      <c:bar3DChart>
        <c:barDir val="col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Ingresos</c:v>
                </c:pt>
              </c:strCache>
            </c:strRef>
          </c:tx>
          <c:spPr>
            <a:solidFill>
              <a:srgbClr val="669900"/>
            </a:solidFill>
            <a:ln w="12700">
              <a:solidFill>
                <a:schemeClr val="tx1"/>
              </a:solidFill>
              <a:prstDash val="solid"/>
            </a:ln>
          </c:spPr>
          <c:invertIfNegative val="1"/>
          <c:cat>
            <c:strRef>
              <c:f>Sheet1!$B$1:$D$1</c:f>
              <c:strCache>
                <c:ptCount val="3"/>
                <c:pt idx="0">
                  <c:v>1er trimestre</c:v>
                </c:pt>
                <c:pt idx="1">
                  <c:v>2º trimestre</c:v>
                </c:pt>
                <c:pt idx="2">
                  <c:v>3er trimestre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200000</c:v>
                </c:pt>
                <c:pt idx="1">
                  <c:v>250000</c:v>
                </c:pt>
                <c:pt idx="2">
                  <c:v>900000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12700">
                    <a:solidFill>
                      <a:schemeClr val="tx1"/>
                    </a:solidFill>
                    <a:prstDash val="solid"/>
                  </a:ln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7549952"/>
        <c:axId val="83682048"/>
        <c:axId val="0"/>
      </c:bar3DChart>
      <c:catAx>
        <c:axId val="77549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s-ES"/>
          </a:p>
        </c:txPr>
        <c:crossAx val="83682048"/>
        <c:crosses val="autoZero"/>
        <c:auto val="1"/>
        <c:lblAlgn val="ctr"/>
        <c:lblOffset val="100"/>
        <c:noMultiLvlLbl val="1"/>
      </c:catAx>
      <c:valAx>
        <c:axId val="83682048"/>
        <c:scaling>
          <c:orientation val="minMax"/>
        </c:scaling>
        <c:delete val="0"/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s-ES"/>
          </a:p>
        </c:txPr>
        <c:crossAx val="77549952"/>
        <c:crosses val="autoZero"/>
        <c:crossBetween val="between"/>
        <c:majorUnit val="200000"/>
      </c:valAx>
    </c:plotArea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s-E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1"/>
  <c:style val="2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Ingresos</c:v>
                </c:pt>
              </c:strCache>
            </c:strRef>
          </c:tx>
          <c:spPr>
            <a:solidFill>
              <a:srgbClr val="669900"/>
            </a:solidFill>
            <a:ln w="12700">
              <a:solidFill>
                <a:schemeClr val="tx1"/>
              </a:solidFill>
              <a:prstDash val="solid"/>
            </a:ln>
          </c:spPr>
          <c:invertIfNegative val="1"/>
          <c:cat>
            <c:strRef>
              <c:f>Sheet1!$B$1:$D$1</c:f>
              <c:strCache>
                <c:ptCount val="3"/>
                <c:pt idx="0">
                  <c:v>1er trimestre</c:v>
                </c:pt>
                <c:pt idx="1">
                  <c:v>2º trimestre</c:v>
                </c:pt>
                <c:pt idx="2">
                  <c:v>3er trimestre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100000</c:v>
                </c:pt>
                <c:pt idx="1">
                  <c:v>250000</c:v>
                </c:pt>
                <c:pt idx="2">
                  <c:v>500000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12700">
                    <a:solidFill>
                      <a:schemeClr val="tx1"/>
                    </a:solidFill>
                    <a:prstDash val="solid"/>
                  </a:ln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59736064"/>
        <c:axId val="69490560"/>
      </c:barChart>
      <c:catAx>
        <c:axId val="59736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s-ES"/>
          </a:p>
        </c:txPr>
        <c:crossAx val="69490560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69490560"/>
        <c:scaling>
          <c:orientation val="minMax"/>
        </c:scaling>
        <c:delete val="0"/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none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s-ES"/>
          </a:p>
        </c:txPr>
        <c:crossAx val="59736064"/>
        <c:crosses val="autoZero"/>
        <c:crossBetween val="between"/>
      </c:valAx>
      <c:spPr>
        <a:noFill/>
        <a:ln w="12700">
          <a:solidFill>
            <a:schemeClr val="tx1"/>
          </a:solidFill>
          <a:prstDash val="solid"/>
        </a:ln>
      </c:spPr>
    </c:plotArea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s-E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46AFA9-23C4-45CB-AE08-B8DE7BC053F1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4733A900-7CEA-4095-B09E-0423F89B2674}">
      <dgm:prSet/>
      <dgm:spPr>
        <a:solidFill>
          <a:srgbClr val="669900"/>
        </a:solidFill>
      </dgm:spPr>
      <dgm:t>
        <a:bodyPr/>
        <a:lstStyle/>
        <a:p>
          <a:pPr marL="342900" marR="0" lvl="0" indent="-34290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Tx/>
            <a:buSzTx/>
            <a:buFont typeface="Wingdings" pitchFamily="2" charset="2"/>
            <a:buNone/>
            <a:tabLst/>
          </a:pPr>
          <a:r>
            <a:rPr kumimoji="0" 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Hipotecas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3AC28D81-1F3E-42F1-BBA7-E7A4A7D5EBAE}" type="parTrans" cxnId="{6546E5FF-66CE-4560-A674-9ED98EED223A}">
      <dgm:prSet/>
      <dgm:spPr/>
      <dgm:t>
        <a:bodyPr/>
        <a:lstStyle/>
        <a:p>
          <a:endParaRPr lang="es-ES"/>
        </a:p>
      </dgm:t>
    </dgm:pt>
    <dgm:pt modelId="{955E25AC-0CDD-446D-811C-CBADD62D92F6}" type="sibTrans" cxnId="{6546E5FF-66CE-4560-A674-9ED98EED223A}">
      <dgm:prSet/>
      <dgm:spPr/>
      <dgm:t>
        <a:bodyPr/>
        <a:lstStyle/>
        <a:p>
          <a:endParaRPr lang="es-ES"/>
        </a:p>
      </dgm:t>
    </dgm:pt>
    <dgm:pt modelId="{E8A4A7AD-3CC4-4F2C-922F-549BC27BE13A}">
      <dgm:prSet/>
      <dgm:spPr>
        <a:solidFill>
          <a:srgbClr val="669900"/>
        </a:solidFill>
      </dgm:spPr>
      <dgm:t>
        <a:bodyPr/>
        <a:lstStyle/>
        <a:p>
          <a:pPr marL="342900" marR="0" lvl="0" indent="-34290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Tx/>
            <a:buSzTx/>
            <a:buFont typeface="Wingdings" pitchFamily="2" charset="2"/>
            <a:buNone/>
            <a:tabLst/>
          </a:pPr>
          <a:r>
            <a:rPr kumimoji="0" lang="es-E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Compraventa de acciones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7EEE856F-4766-4213-B77E-9452D4501E80}" type="parTrans" cxnId="{6858C4C8-E19C-4E2B-9ACD-90799B5AE042}">
      <dgm:prSet/>
      <dgm:spPr/>
      <dgm:t>
        <a:bodyPr/>
        <a:lstStyle/>
        <a:p>
          <a:endParaRPr lang="es-ES"/>
        </a:p>
      </dgm:t>
    </dgm:pt>
    <dgm:pt modelId="{8E97CCB6-2E2B-4CC0-802A-29CB2032E527}" type="sibTrans" cxnId="{6858C4C8-E19C-4E2B-9ACD-90799B5AE042}">
      <dgm:prSet/>
      <dgm:spPr/>
      <dgm:t>
        <a:bodyPr/>
        <a:lstStyle/>
        <a:p>
          <a:endParaRPr lang="es-ES"/>
        </a:p>
      </dgm:t>
    </dgm:pt>
    <dgm:pt modelId="{7B0F04F0-232F-43C0-91A8-D9AAAF6542E3}">
      <dgm:prSet/>
      <dgm:spPr>
        <a:solidFill>
          <a:srgbClr val="669900"/>
        </a:solidFill>
      </dgm:spPr>
      <dgm:t>
        <a:bodyPr/>
        <a:lstStyle/>
        <a:p>
          <a:pPr marL="342900" marR="0" lvl="0" indent="-34290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Tx/>
            <a:buSzTx/>
            <a:buFont typeface="Wingdings" pitchFamily="2" charset="2"/>
            <a:buNone/>
            <a:tabLst/>
          </a:pPr>
          <a:r>
            <a:rPr kumimoji="0" lang="es-E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Comprobación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600D1A5B-D0E5-4952-9C54-F42F40FE040B}" type="parTrans" cxnId="{9B7C0281-051D-41D1-A9EA-0B5FDADE1E89}">
      <dgm:prSet/>
      <dgm:spPr/>
      <dgm:t>
        <a:bodyPr/>
        <a:lstStyle/>
        <a:p>
          <a:endParaRPr lang="es-ES"/>
        </a:p>
      </dgm:t>
    </dgm:pt>
    <dgm:pt modelId="{95B67D29-C901-43D5-B639-87EB3ED96D3A}" type="sibTrans" cxnId="{9B7C0281-051D-41D1-A9EA-0B5FDADE1E89}">
      <dgm:prSet/>
      <dgm:spPr/>
      <dgm:t>
        <a:bodyPr/>
        <a:lstStyle/>
        <a:p>
          <a:endParaRPr lang="es-ES"/>
        </a:p>
      </dgm:t>
    </dgm:pt>
    <dgm:pt modelId="{113A09F8-F78B-4C61-A958-216A2A185216}" type="pres">
      <dgm:prSet presAssocID="{8E46AFA9-23C4-45CB-AE08-B8DE7BC053F1}" presName="Name0" presStyleCnt="0">
        <dgm:presLayoutVars>
          <dgm:dir/>
          <dgm:animLvl val="lvl"/>
          <dgm:resizeHandles val="exact"/>
        </dgm:presLayoutVars>
      </dgm:prSet>
      <dgm:spPr/>
    </dgm:pt>
    <dgm:pt modelId="{6D6C6A25-6465-489B-A384-028263D8B251}" type="pres">
      <dgm:prSet presAssocID="{4733A900-7CEA-4095-B09E-0423F89B2674}" presName="Name8" presStyleCnt="0"/>
      <dgm:spPr/>
    </dgm:pt>
    <dgm:pt modelId="{6E27FB34-106C-442B-B42E-1754F88BC2FE}" type="pres">
      <dgm:prSet presAssocID="{4733A900-7CEA-4095-B09E-0423F89B2674}" presName="level" presStyleLbl="node1" presStyleIdx="0" presStyleCnt="3">
        <dgm:presLayoutVars>
          <dgm:chMax val="1"/>
          <dgm:bulletEnabled val="1"/>
        </dgm:presLayoutVars>
      </dgm:prSet>
      <dgm:spPr/>
    </dgm:pt>
    <dgm:pt modelId="{94EF485A-6099-4A94-8EC2-3DACD3535A1B}" type="pres">
      <dgm:prSet presAssocID="{4733A900-7CEA-4095-B09E-0423F89B267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F44AB41-1BFE-4885-A9C1-AA09BCDBC6F7}" type="pres">
      <dgm:prSet presAssocID="{E8A4A7AD-3CC4-4F2C-922F-549BC27BE13A}" presName="Name8" presStyleCnt="0"/>
      <dgm:spPr/>
    </dgm:pt>
    <dgm:pt modelId="{A51D129D-67DC-4D9A-913D-9AB40E4B4459}" type="pres">
      <dgm:prSet presAssocID="{E8A4A7AD-3CC4-4F2C-922F-549BC27BE13A}" presName="level" presStyleLbl="node1" presStyleIdx="1" presStyleCnt="3">
        <dgm:presLayoutVars>
          <dgm:chMax val="1"/>
          <dgm:bulletEnabled val="1"/>
        </dgm:presLayoutVars>
      </dgm:prSet>
      <dgm:spPr/>
    </dgm:pt>
    <dgm:pt modelId="{53E89202-B62C-4633-BE6A-7B8D6AE11B78}" type="pres">
      <dgm:prSet presAssocID="{E8A4A7AD-3CC4-4F2C-922F-549BC27BE13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80022D6C-A1BA-445F-8973-4EF05BF4D583}" type="pres">
      <dgm:prSet presAssocID="{7B0F04F0-232F-43C0-91A8-D9AAAF6542E3}" presName="Name8" presStyleCnt="0"/>
      <dgm:spPr/>
    </dgm:pt>
    <dgm:pt modelId="{D7FB7A8E-5FA4-425D-A358-2362E4B454CE}" type="pres">
      <dgm:prSet presAssocID="{7B0F04F0-232F-43C0-91A8-D9AAAF6542E3}" presName="level" presStyleLbl="node1" presStyleIdx="2" presStyleCnt="3">
        <dgm:presLayoutVars>
          <dgm:chMax val="1"/>
          <dgm:bulletEnabled val="1"/>
        </dgm:presLayoutVars>
      </dgm:prSet>
      <dgm:spPr/>
    </dgm:pt>
    <dgm:pt modelId="{74222FD7-86D4-42E6-B852-DADB9E85E152}" type="pres">
      <dgm:prSet presAssocID="{7B0F04F0-232F-43C0-91A8-D9AAAF6542E3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6546E5FF-66CE-4560-A674-9ED98EED223A}" srcId="{8E46AFA9-23C4-45CB-AE08-B8DE7BC053F1}" destId="{4733A900-7CEA-4095-B09E-0423F89B2674}" srcOrd="0" destOrd="0" parTransId="{3AC28D81-1F3E-42F1-BBA7-E7A4A7D5EBAE}" sibTransId="{955E25AC-0CDD-446D-811C-CBADD62D92F6}"/>
    <dgm:cxn modelId="{ADAEDDEE-1924-497E-B393-CF8128A758CA}" type="presOf" srcId="{E8A4A7AD-3CC4-4F2C-922F-549BC27BE13A}" destId="{53E89202-B62C-4633-BE6A-7B8D6AE11B78}" srcOrd="1" destOrd="0" presId="urn:microsoft.com/office/officeart/2005/8/layout/pyramid1"/>
    <dgm:cxn modelId="{6858C4C8-E19C-4E2B-9ACD-90799B5AE042}" srcId="{8E46AFA9-23C4-45CB-AE08-B8DE7BC053F1}" destId="{E8A4A7AD-3CC4-4F2C-922F-549BC27BE13A}" srcOrd="1" destOrd="0" parTransId="{7EEE856F-4766-4213-B77E-9452D4501E80}" sibTransId="{8E97CCB6-2E2B-4CC0-802A-29CB2032E527}"/>
    <dgm:cxn modelId="{76C49E96-E5B5-4F90-B1F8-E2D24C9FD7F1}" type="presOf" srcId="{7B0F04F0-232F-43C0-91A8-D9AAAF6542E3}" destId="{D7FB7A8E-5FA4-425D-A358-2362E4B454CE}" srcOrd="0" destOrd="0" presId="urn:microsoft.com/office/officeart/2005/8/layout/pyramid1"/>
    <dgm:cxn modelId="{D3B3EE89-B89B-4F02-9E47-A28A6F25B42A}" type="presOf" srcId="{E8A4A7AD-3CC4-4F2C-922F-549BC27BE13A}" destId="{A51D129D-67DC-4D9A-913D-9AB40E4B4459}" srcOrd="0" destOrd="0" presId="urn:microsoft.com/office/officeart/2005/8/layout/pyramid1"/>
    <dgm:cxn modelId="{9B7C0281-051D-41D1-A9EA-0B5FDADE1E89}" srcId="{8E46AFA9-23C4-45CB-AE08-B8DE7BC053F1}" destId="{7B0F04F0-232F-43C0-91A8-D9AAAF6542E3}" srcOrd="2" destOrd="0" parTransId="{600D1A5B-D0E5-4952-9C54-F42F40FE040B}" sibTransId="{95B67D29-C901-43D5-B639-87EB3ED96D3A}"/>
    <dgm:cxn modelId="{E8D2E4D1-6243-472A-BC86-2F37297EE4CC}" type="presOf" srcId="{4733A900-7CEA-4095-B09E-0423F89B2674}" destId="{6E27FB34-106C-442B-B42E-1754F88BC2FE}" srcOrd="0" destOrd="0" presId="urn:microsoft.com/office/officeart/2005/8/layout/pyramid1"/>
    <dgm:cxn modelId="{FD82D51E-181A-4973-85AB-8A116D7E81E1}" type="presOf" srcId="{7B0F04F0-232F-43C0-91A8-D9AAAF6542E3}" destId="{74222FD7-86D4-42E6-B852-DADB9E85E152}" srcOrd="1" destOrd="0" presId="urn:microsoft.com/office/officeart/2005/8/layout/pyramid1"/>
    <dgm:cxn modelId="{71394DB4-1F8C-4033-AB8B-C88D507C4BCC}" type="presOf" srcId="{8E46AFA9-23C4-45CB-AE08-B8DE7BC053F1}" destId="{113A09F8-F78B-4C61-A958-216A2A185216}" srcOrd="0" destOrd="0" presId="urn:microsoft.com/office/officeart/2005/8/layout/pyramid1"/>
    <dgm:cxn modelId="{D3C396AC-0547-4A5E-B0A8-6AC20ED11C46}" type="presOf" srcId="{4733A900-7CEA-4095-B09E-0423F89B2674}" destId="{94EF485A-6099-4A94-8EC2-3DACD3535A1B}" srcOrd="1" destOrd="0" presId="urn:microsoft.com/office/officeart/2005/8/layout/pyramid1"/>
    <dgm:cxn modelId="{E2DCED8F-8E27-4D66-8F84-95969CC1EF24}" type="presParOf" srcId="{113A09F8-F78B-4C61-A958-216A2A185216}" destId="{6D6C6A25-6465-489B-A384-028263D8B251}" srcOrd="0" destOrd="0" presId="urn:microsoft.com/office/officeart/2005/8/layout/pyramid1"/>
    <dgm:cxn modelId="{BC21027C-6C5F-410B-9C48-8540AD4F481F}" type="presParOf" srcId="{6D6C6A25-6465-489B-A384-028263D8B251}" destId="{6E27FB34-106C-442B-B42E-1754F88BC2FE}" srcOrd="0" destOrd="0" presId="urn:microsoft.com/office/officeart/2005/8/layout/pyramid1"/>
    <dgm:cxn modelId="{D753E4F5-C5E4-4EA5-B7D7-3018F0CB9164}" type="presParOf" srcId="{6D6C6A25-6465-489B-A384-028263D8B251}" destId="{94EF485A-6099-4A94-8EC2-3DACD3535A1B}" srcOrd="1" destOrd="0" presId="urn:microsoft.com/office/officeart/2005/8/layout/pyramid1"/>
    <dgm:cxn modelId="{185E2528-00D5-40EF-826E-ED9FD2059DAA}" type="presParOf" srcId="{113A09F8-F78B-4C61-A958-216A2A185216}" destId="{FF44AB41-1BFE-4885-A9C1-AA09BCDBC6F7}" srcOrd="1" destOrd="0" presId="urn:microsoft.com/office/officeart/2005/8/layout/pyramid1"/>
    <dgm:cxn modelId="{88B2F45D-5093-4A1C-800E-3C40CFB1A729}" type="presParOf" srcId="{FF44AB41-1BFE-4885-A9C1-AA09BCDBC6F7}" destId="{A51D129D-67DC-4D9A-913D-9AB40E4B4459}" srcOrd="0" destOrd="0" presId="urn:microsoft.com/office/officeart/2005/8/layout/pyramid1"/>
    <dgm:cxn modelId="{F9820F59-ACB2-4C99-8069-8B01E185C28F}" type="presParOf" srcId="{FF44AB41-1BFE-4885-A9C1-AA09BCDBC6F7}" destId="{53E89202-B62C-4633-BE6A-7B8D6AE11B78}" srcOrd="1" destOrd="0" presId="urn:microsoft.com/office/officeart/2005/8/layout/pyramid1"/>
    <dgm:cxn modelId="{8F147292-03FD-4F04-9BC9-59893D8F4307}" type="presParOf" srcId="{113A09F8-F78B-4C61-A958-216A2A185216}" destId="{80022D6C-A1BA-445F-8973-4EF05BF4D583}" srcOrd="2" destOrd="0" presId="urn:microsoft.com/office/officeart/2005/8/layout/pyramid1"/>
    <dgm:cxn modelId="{46A5F322-5DCB-4B03-BD6E-D7CF57B441B6}" type="presParOf" srcId="{80022D6C-A1BA-445F-8973-4EF05BF4D583}" destId="{D7FB7A8E-5FA4-425D-A358-2362E4B454CE}" srcOrd="0" destOrd="0" presId="urn:microsoft.com/office/officeart/2005/8/layout/pyramid1"/>
    <dgm:cxn modelId="{DB2C2870-F0B2-4FC1-90F5-E613627DE516}" type="presParOf" srcId="{80022D6C-A1BA-445F-8973-4EF05BF4D583}" destId="{74222FD7-86D4-42E6-B852-DADB9E85E152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27FB34-106C-442B-B42E-1754F88BC2FE}">
      <dsp:nvSpPr>
        <dsp:cNvPr id="0" name=""/>
        <dsp:cNvSpPr/>
      </dsp:nvSpPr>
      <dsp:spPr>
        <a:xfrm>
          <a:off x="2743200" y="0"/>
          <a:ext cx="2743199" cy="1508654"/>
        </a:xfrm>
        <a:prstGeom prst="trapezoid">
          <a:avLst>
            <a:gd name="adj" fmla="val 90915"/>
          </a:avLst>
        </a:prstGeom>
        <a:solidFill>
          <a:srgbClr val="6699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342900" marR="0" lvl="0" indent="-34290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 typeface="Wingdings" pitchFamily="2" charset="2"/>
            <a:buNone/>
            <a:tabLst/>
          </a:pPr>
          <a:r>
            <a:rPr kumimoji="0" lang="es-ES" sz="45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Hipotecas</a:t>
          </a:r>
          <a:endParaRPr kumimoji="0" lang="en-US" sz="45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2743200" y="0"/>
        <a:ext cx="2743199" cy="1508654"/>
      </dsp:txXfrm>
    </dsp:sp>
    <dsp:sp modelId="{A51D129D-67DC-4D9A-913D-9AB40E4B4459}">
      <dsp:nvSpPr>
        <dsp:cNvPr id="0" name=""/>
        <dsp:cNvSpPr/>
      </dsp:nvSpPr>
      <dsp:spPr>
        <a:xfrm>
          <a:off x="1371600" y="1508654"/>
          <a:ext cx="5486399" cy="1508654"/>
        </a:xfrm>
        <a:prstGeom prst="trapezoid">
          <a:avLst>
            <a:gd name="adj" fmla="val 90915"/>
          </a:avLst>
        </a:prstGeom>
        <a:solidFill>
          <a:srgbClr val="6699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342900" marR="0" lvl="0" indent="-34290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 typeface="Wingdings" pitchFamily="2" charset="2"/>
            <a:buNone/>
            <a:tabLst/>
          </a:pPr>
          <a:r>
            <a:rPr kumimoji="0" lang="es-ES" sz="45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Compraventa de acciones</a:t>
          </a:r>
          <a:endParaRPr kumimoji="0" lang="en-US" sz="45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2331720" y="1508654"/>
        <a:ext cx="3566160" cy="1508654"/>
      </dsp:txXfrm>
    </dsp:sp>
    <dsp:sp modelId="{D7FB7A8E-5FA4-425D-A358-2362E4B454CE}">
      <dsp:nvSpPr>
        <dsp:cNvPr id="0" name=""/>
        <dsp:cNvSpPr/>
      </dsp:nvSpPr>
      <dsp:spPr>
        <a:xfrm>
          <a:off x="0" y="3017308"/>
          <a:ext cx="8229600" cy="1508654"/>
        </a:xfrm>
        <a:prstGeom prst="trapezoid">
          <a:avLst>
            <a:gd name="adj" fmla="val 90915"/>
          </a:avLst>
        </a:prstGeom>
        <a:solidFill>
          <a:srgbClr val="6699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342900" marR="0" lvl="0" indent="-34290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 typeface="Wingdings" pitchFamily="2" charset="2"/>
            <a:buNone/>
            <a:tabLst/>
          </a:pPr>
          <a:r>
            <a:rPr kumimoji="0" lang="es-ES" sz="45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Comprobación</a:t>
          </a:r>
          <a:endParaRPr kumimoji="0" lang="en-US" sz="45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1440179" y="3017308"/>
        <a:ext cx="5349240" cy="1508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r>
              <a:rPr lang="es-ES"/>
              <a:t>Ejercicio 9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fld id="{3D98221A-5D4C-4361-BEFB-D5E68451ABC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4581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r>
              <a:rPr lang="es-ES"/>
              <a:t>Ejercicio 9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150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fld id="{74326C36-436C-4925-808F-03D999976BA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9058131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3 Marcador de contenido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5696" y="-27384"/>
            <a:ext cx="5508625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03808" y="4443251"/>
            <a:ext cx="7772400" cy="1470025"/>
          </a:xfrm>
        </p:spPr>
        <p:txBody>
          <a:bodyPr/>
          <a:lstStyle>
            <a:lvl1pPr>
              <a:defRPr sz="88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91C4-00AC-44E3-BFA7-046A5513DA5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1584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125"/>
                            </p:stCondLst>
                            <p:childTnLst>
                              <p:par>
                                <p:cTn id="19" presetID="3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750" tmFilter="0,0; .5, 0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7090E-9F71-459E-B4D0-68C09C16910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187495"/>
      </p:ext>
    </p:extLst>
  </p:cSld>
  <p:clrMapOvr>
    <a:masterClrMapping/>
  </p:clrMapOvr>
  <p:transition spd="slow" advClick="0" advTm="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6496D-E99E-456F-8D2E-4211A9A824F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81461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gradFill>
          <a:gsLst>
            <a:gs pos="0">
              <a:schemeClr val="bg1"/>
            </a:gs>
            <a:gs pos="55000">
              <a:srgbClr val="F6F12F"/>
            </a:gs>
            <a:gs pos="100000">
              <a:srgbClr val="B4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6EB40-CFB5-40BD-8C56-D2A7EAE2E15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pic>
        <p:nvPicPr>
          <p:cNvPr id="7" name="3 Marcador de contenido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86509" y="165165"/>
            <a:ext cx="1224136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959876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2AE1A-5536-4348-9E6B-C3CCE0472C2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250400"/>
      </p:ext>
    </p:extLst>
  </p:cSld>
  <p:clrMapOvr>
    <a:masterClrMapping/>
  </p:clrMapOvr>
  <p:transition spd="slow" advClick="0" advTm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F4ADF-D847-459F-8A6A-21435AF782A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309067"/>
      </p:ext>
    </p:extLst>
  </p:cSld>
  <p:clrMapOvr>
    <a:masterClrMapping/>
  </p:clrMapOvr>
  <p:transition spd="slow" advClick="0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18833-0B22-4625-8B33-0592687A6EC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840380"/>
      </p:ext>
    </p:extLst>
  </p:cSld>
  <p:clrMapOvr>
    <a:masterClrMapping/>
  </p:clrMapOvr>
  <p:transition spd="slow" advClick="0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6F28B-2E53-4A0C-B598-B8A748C32F0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858182"/>
      </p:ext>
    </p:extLst>
  </p:cSld>
  <p:clrMapOvr>
    <a:masterClrMapping/>
  </p:clrMapOvr>
  <p:transition spd="slow" advClick="0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DB4E1-F1E7-4213-83D6-D0D2C0CF7C4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166047"/>
      </p:ext>
    </p:extLst>
  </p:cSld>
  <p:clrMapOvr>
    <a:masterClrMapping/>
  </p:clrMapOvr>
  <p:transition spd="slow" advClick="0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4F3FA-AEA4-4867-8E08-044EA186DF5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608383"/>
      </p:ext>
    </p:extLst>
  </p:cSld>
  <p:clrMapOvr>
    <a:masterClrMapping/>
  </p:clrMapOvr>
  <p:transition spd="slow" advClick="0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AC0FE-4CB4-4CD6-8518-3FE75C7D7CB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243864"/>
      </p:ext>
    </p:extLst>
  </p:cSld>
  <p:clrMapOvr>
    <a:masterClrMapping/>
  </p:clrMapOvr>
  <p:transition spd="slow" advClick="0" advTm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A3759C25-551F-4B4B-848F-C99E0C3DB5C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ransition spd="slow" advClick="0" advTm="0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Compañía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1789510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dirty="0" smtClean="0"/>
              <a:t>Rendimiento</a:t>
            </a:r>
            <a:endParaRPr lang="en-US" dirty="0" smtClean="0"/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Char char="o"/>
              <a:defRPr/>
            </a:pPr>
            <a:r>
              <a:rPr lang="es-ES" smtClean="0"/>
              <a:t>100.000 nuevas cuentas abiertas</a:t>
            </a:r>
            <a:endParaRPr lang="en-US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Char char="o"/>
              <a:defRPr/>
            </a:pPr>
            <a:r>
              <a:rPr lang="es-ES" smtClean="0"/>
              <a:t>Un aumento de los ingresos de un 125%</a:t>
            </a:r>
            <a:endParaRPr lang="en-US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Char char="o"/>
              <a:defRPr/>
            </a:pPr>
            <a:r>
              <a:rPr lang="es-ES" smtClean="0"/>
              <a:t>Una reducción del costo de un 30%</a:t>
            </a:r>
            <a:endParaRPr lang="en-US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Char char="o"/>
              <a:defRPr/>
            </a:pPr>
            <a:r>
              <a:rPr lang="es-ES" smtClean="0"/>
              <a:t>200.000 $ más en cuentas</a:t>
            </a:r>
            <a:endParaRPr lang="en-US" smtClean="0"/>
          </a:p>
        </p:txBody>
      </p:sp>
    </p:spTree>
    <p:custDataLst>
      <p:tags r:id="rId1"/>
    </p:custDataLst>
  </p:cSld>
  <p:clrMapOvr>
    <a:masterClrMapping/>
  </p:clrMapOvr>
  <p:transition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50"/>
                            </p:stCondLst>
                            <p:childTnLst>
                              <p:par>
                                <p:cTn id="13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800"/>
                            </p:stCondLst>
                            <p:childTnLst>
                              <p:par>
                                <p:cTn id="21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50"/>
                            </p:stCondLst>
                            <p:childTnLst>
                              <p:par>
                                <p:cTn id="37" presetID="3" presetClass="emph" presetSubtype="1" repeatCount="indefinite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38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26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withGroup">
                            <p:stCondLst>
                              <p:cond delay="7550"/>
                            </p:stCondLst>
                            <p:childTnLst>
                              <p:par>
                                <p:cTn id="40" presetID="3" presetClass="emph" presetSubtype="1" repeatCount="indefinite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41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26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withGroup">
                            <p:stCondLst>
                              <p:cond delay="8050"/>
                            </p:stCondLst>
                            <p:childTnLst>
                              <p:par>
                                <p:cTn id="43" presetID="3" presetClass="emph" presetSubtype="1" repeatCount="indefinite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44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26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withGroup">
                            <p:stCondLst>
                              <p:cond delay="8550"/>
                            </p:stCondLst>
                            <p:childTnLst>
                              <p:par>
                                <p:cTn id="46" presetID="3" presetClass="emph" presetSubtype="1" repeatCount="indefinite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47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26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  <p:bldP spid="3075" grpId="1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mtClean="0"/>
              <a:t>Ingresos</a:t>
            </a:r>
            <a:endParaRPr lang="en-US" smtClean="0"/>
          </a:p>
        </p:txBody>
      </p:sp>
      <p:graphicFrame>
        <p:nvGraphicFramePr>
          <p:cNvPr id="2" name="Object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778180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6536196" y="1988840"/>
            <a:ext cx="160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1800" b="1" dirty="0">
                <a:solidFill>
                  <a:srgbClr val="C00000"/>
                </a:solidFill>
              </a:rPr>
              <a:t>900.000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4672372" y="4070350"/>
            <a:ext cx="1447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1800" b="1" dirty="0">
                <a:solidFill>
                  <a:srgbClr val="C00000"/>
                </a:solidFill>
              </a:rPr>
              <a:t>250.000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2591780" y="4185084"/>
            <a:ext cx="1066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1800" b="1" dirty="0">
                <a:solidFill>
                  <a:srgbClr val="C00000"/>
                </a:solidFill>
              </a:rPr>
              <a:t>200.000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Chart bld="category"/>
        </p:bldSub>
      </p:bldGraphic>
      <p:bldP spid="4103" grpId="0"/>
      <p:bldP spid="4104" grpId="0" uiExpand="1"/>
      <p:bldP spid="4105" grpId="0" uiExpan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mtClean="0"/>
              <a:t>Beneficios</a:t>
            </a:r>
            <a:endParaRPr lang="en-US" smtClean="0"/>
          </a:p>
        </p:txBody>
      </p:sp>
      <p:graphicFrame>
        <p:nvGraphicFramePr>
          <p:cNvPr id="2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352862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6860232" y="1988840"/>
            <a:ext cx="1600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1800" b="1" dirty="0">
                <a:solidFill>
                  <a:srgbClr val="C00000"/>
                </a:solidFill>
              </a:rPr>
              <a:t>500.000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492352" y="3681028"/>
            <a:ext cx="1447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eaLnBrk="1" hangingPunct="1">
              <a:spcBef>
                <a:spcPct val="50000"/>
              </a:spcBef>
              <a:buFontTx/>
              <a:buNone/>
              <a:defRPr sz="1800" b="1">
                <a:solidFill>
                  <a:srgbClr val="C00000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</a:lvl9pPr>
          </a:lstStyle>
          <a:p>
            <a:r>
              <a:rPr lang="en-US" dirty="0"/>
              <a:t>250.000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159732" y="4502447"/>
            <a:ext cx="1066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eaLnBrk="1" hangingPunct="1">
              <a:spcBef>
                <a:spcPct val="50000"/>
              </a:spcBef>
              <a:buFontTx/>
              <a:buNone/>
              <a:defRPr sz="1800" b="1">
                <a:solidFill>
                  <a:srgbClr val="C00000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</a:lvl9pPr>
          </a:lstStyle>
          <a:p>
            <a:r>
              <a:rPr lang="en-US" dirty="0"/>
              <a:t>100.000</a:t>
            </a:r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1475656" y="5661248"/>
            <a:ext cx="7092788" cy="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4" presetClass="path" presetSubtype="0" ac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2.96296E-6 L -1.94444E-6 -0.0997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09977 L -0.00191 -0.2414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24143 L -0.00191 -0.47245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Chart bld="category"/>
        </p:bldSub>
      </p:bldGraphic>
      <p:bldP spid="7173" grpId="0" animBg="1"/>
      <p:bldP spid="7174" grpId="0" animBg="1"/>
      <p:bldP spid="7175" grpId="0" animBg="1"/>
      <p:bldP spid="7176" grpId="0" animBg="1"/>
      <p:bldP spid="7176" grpId="1" animBg="1"/>
      <p:bldP spid="7176" grpId="2" animBg="1"/>
      <p:bldP spid="7176" grpId="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0" name="Rectangle 1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mtClean="0"/>
              <a:t>Nuevos productos</a:t>
            </a:r>
            <a:endParaRPr lang="en-US" smtClean="0"/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256598728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305" name="WordArt 17"/>
          <p:cNvSpPr>
            <a:spLocks noChangeArrowheads="1" noChangeShapeType="1" noTextEdit="1"/>
          </p:cNvSpPr>
          <p:nvPr/>
        </p:nvSpPr>
        <p:spPr bwMode="auto">
          <a:xfrm>
            <a:off x="3887924" y="3352800"/>
            <a:ext cx="1624013" cy="1239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 typeface="Wingdings" pitchFamily="2" charset="2"/>
              <a:buNone/>
            </a:pPr>
            <a:r>
              <a:rPr lang="es-ES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>
                    <a:alpha val="19000"/>
                  </a:srgbClr>
                </a:solidFill>
                <a:latin typeface="Arial Black"/>
              </a:rPr>
              <a:t>$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7FB7A8E-5FA4-425D-A358-2362E4B454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D7FB7A8E-5FA4-425D-A358-2362E4B454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D7FB7A8E-5FA4-425D-A358-2362E4B454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51D129D-67DC-4D9A-913D-9AB40E4B44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graphicEl>
                                              <a:dgm id="{A51D129D-67DC-4D9A-913D-9AB40E4B44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graphicEl>
                                              <a:dgm id="{A51D129D-67DC-4D9A-913D-9AB40E4B44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123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E27FB34-106C-442B-B42E-1754F88BC2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graphicEl>
                                              <a:dgm id="{6E27FB34-106C-442B-B42E-1754F88BC2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graphicEl>
                                              <a:dgm id="{6E27FB34-106C-442B-B42E-1754F88BC2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123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 rev="1"/>
        </p:bldSub>
      </p:bldGraphic>
      <p:bldP spid="12305" grpId="0"/>
      <p:bldP spid="12305" grpId="1"/>
      <p:bldP spid="12305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Preguntas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8890246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1.3|1.9|1.7|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.6|3.8|3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|2.8|4.7|5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1.3|1.3|2.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Wingdings" pitchFamily="2" charset="2"/>
          <a:buChar char="•"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Wingdings" pitchFamily="2" charset="2"/>
          <a:buChar char="•"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TC101972873[[fn=Verano]]</Template>
  <TotalTime>2375</TotalTime>
  <Words>45</Words>
  <Application>Microsoft Office PowerPoint</Application>
  <PresentationFormat>Presentación en pantalla (4:3)</PresentationFormat>
  <Paragraphs>20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Wingdings</vt:lpstr>
      <vt:lpstr>Arial Black</vt:lpstr>
      <vt:lpstr>Default Design</vt:lpstr>
      <vt:lpstr>Compañía</vt:lpstr>
      <vt:lpstr>Rendimiento</vt:lpstr>
      <vt:lpstr>Ingresos</vt:lpstr>
      <vt:lpstr>Beneficios</vt:lpstr>
      <vt:lpstr>Nuevos productos</vt:lpstr>
      <vt:lpstr>Preguntas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   Trade</dc:title>
  <dc:creator>pete</dc:creator>
  <cp:lastModifiedBy>D&amp;G</cp:lastModifiedBy>
  <cp:revision>70</cp:revision>
  <dcterms:created xsi:type="dcterms:W3CDTF">2000-11-30T07:39:38Z</dcterms:created>
  <dcterms:modified xsi:type="dcterms:W3CDTF">2012-11-10T19:20:58Z</dcterms:modified>
</cp:coreProperties>
</file>