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7" r:id="rId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24FBC-A721-4264-83FD-70D2C9C9DFE3}" type="datetimeFigureOut">
              <a:rPr lang="es-ES" smtClean="0"/>
              <a:t>10/11/2012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0B31-BE3B-4665-B540-36D7A4719AA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6536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24FBC-A721-4264-83FD-70D2C9C9DFE3}" type="datetimeFigureOut">
              <a:rPr lang="es-ES" smtClean="0"/>
              <a:t>10/11/2012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0B31-BE3B-4665-B540-36D7A4719AA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95227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24FBC-A721-4264-83FD-70D2C9C9DFE3}" type="datetimeFigureOut">
              <a:rPr lang="es-ES" smtClean="0"/>
              <a:t>10/11/2012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0B31-BE3B-4665-B540-36D7A4719AA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870133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ítulo y texto e imágenes prediseñad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imágenes prediseñadas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125FD46-DD37-411F-8D35-FBC72DDB3377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18908608"/>
      </p:ext>
    </p:extLst>
  </p:cSld>
  <p:clrMapOvr>
    <a:masterClrMapping/>
  </p:clrMapOvr>
  <p:transition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24FBC-A721-4264-83FD-70D2C9C9DFE3}" type="datetimeFigureOut">
              <a:rPr lang="es-ES" smtClean="0"/>
              <a:t>10/11/2012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0B31-BE3B-4665-B540-36D7A4719AA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29292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24FBC-A721-4264-83FD-70D2C9C9DFE3}" type="datetimeFigureOut">
              <a:rPr lang="es-ES" smtClean="0"/>
              <a:t>10/11/2012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0B31-BE3B-4665-B540-36D7A4719AA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39370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24FBC-A721-4264-83FD-70D2C9C9DFE3}" type="datetimeFigureOut">
              <a:rPr lang="es-ES" smtClean="0"/>
              <a:t>10/11/2012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0B31-BE3B-4665-B540-36D7A4719AA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31246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24FBC-A721-4264-83FD-70D2C9C9DFE3}" type="datetimeFigureOut">
              <a:rPr lang="es-ES" smtClean="0"/>
              <a:t>10/11/2012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0B31-BE3B-4665-B540-36D7A4719AA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64720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24FBC-A721-4264-83FD-70D2C9C9DFE3}" type="datetimeFigureOut">
              <a:rPr lang="es-ES" smtClean="0"/>
              <a:t>10/11/2012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0B31-BE3B-4665-B540-36D7A4719AA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29268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24FBC-A721-4264-83FD-70D2C9C9DFE3}" type="datetimeFigureOut">
              <a:rPr lang="es-ES" smtClean="0"/>
              <a:t>10/11/2012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0B31-BE3B-4665-B540-36D7A4719AA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56541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24FBC-A721-4264-83FD-70D2C9C9DFE3}" type="datetimeFigureOut">
              <a:rPr lang="es-ES" smtClean="0"/>
              <a:t>10/11/2012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0B31-BE3B-4665-B540-36D7A4719AA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25831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24FBC-A721-4264-83FD-70D2C9C9DFE3}" type="datetimeFigureOut">
              <a:rPr lang="es-ES" smtClean="0"/>
              <a:t>10/11/2012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0B31-BE3B-4665-B540-36D7A4719AA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53866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624FBC-A721-4264-83FD-70D2C9C9DFE3}" type="datetimeFigureOut">
              <a:rPr lang="es-ES" smtClean="0"/>
              <a:t>10/11/2012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40B31-BE3B-4665-B540-36D7A4719AA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0544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476672"/>
            <a:ext cx="8893175" cy="1368425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s-ES_tradnl" dirty="0">
                <a:solidFill>
                  <a:schemeClr val="tx1"/>
                </a:solidFill>
                <a:latin typeface="Arial Black" pitchFamily="34" charset="0"/>
              </a:rPr>
              <a:t>AGRICULTURA  EN EUROPA</a:t>
            </a:r>
            <a:br>
              <a:rPr lang="es-ES_tradnl" dirty="0">
                <a:solidFill>
                  <a:schemeClr val="tx1"/>
                </a:solidFill>
                <a:latin typeface="Arial Black" pitchFamily="34" charset="0"/>
              </a:rPr>
            </a:br>
            <a:r>
              <a:rPr lang="es-ES_tradnl" sz="3200" b="1" dirty="0">
                <a:solidFill>
                  <a:schemeClr val="tx1"/>
                </a:solidFill>
                <a:latin typeface="Verdana" pitchFamily="34" charset="0"/>
              </a:rPr>
              <a:t>Porcentaje de superficie cultivada</a:t>
            </a:r>
            <a:endParaRPr lang="es-ES" sz="3200" b="1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2332038"/>
            <a:ext cx="4038600" cy="3976687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pPr>
              <a:lnSpc>
                <a:spcPct val="160000"/>
              </a:lnSpc>
            </a:pPr>
            <a:r>
              <a:rPr lang="es-ES_tradnl" sz="4400" b="1" dirty="0">
                <a:solidFill>
                  <a:schemeClr val="accent5">
                    <a:lumMod val="25000"/>
                  </a:schemeClr>
                </a:solidFill>
                <a:latin typeface="Comic Sans MS" pitchFamily="66" charset="0"/>
              </a:rPr>
              <a:t>Trigo:</a:t>
            </a:r>
            <a:r>
              <a:rPr lang="es-ES_tradnl" sz="4400" dirty="0">
                <a:solidFill>
                  <a:schemeClr val="accent5">
                    <a:lumMod val="25000"/>
                  </a:schemeClr>
                </a:solidFill>
              </a:rPr>
              <a:t> 42 %</a:t>
            </a:r>
          </a:p>
          <a:p>
            <a:pPr>
              <a:lnSpc>
                <a:spcPct val="160000"/>
              </a:lnSpc>
            </a:pPr>
            <a:r>
              <a:rPr lang="es-ES_tradnl" sz="4400" b="1" dirty="0">
                <a:solidFill>
                  <a:schemeClr val="accent5">
                    <a:lumMod val="25000"/>
                  </a:schemeClr>
                </a:solidFill>
                <a:latin typeface="Comic Sans MS" pitchFamily="66" charset="0"/>
              </a:rPr>
              <a:t>Cebada:</a:t>
            </a:r>
            <a:r>
              <a:rPr lang="es-ES_tradnl" sz="4400" dirty="0">
                <a:solidFill>
                  <a:schemeClr val="accent5">
                    <a:lumMod val="25000"/>
                  </a:schemeClr>
                </a:solidFill>
              </a:rPr>
              <a:t> 23%</a:t>
            </a:r>
          </a:p>
          <a:p>
            <a:pPr>
              <a:lnSpc>
                <a:spcPct val="160000"/>
              </a:lnSpc>
            </a:pPr>
            <a:r>
              <a:rPr lang="es-ES_tradnl" sz="4400" b="1" dirty="0">
                <a:solidFill>
                  <a:schemeClr val="accent5">
                    <a:lumMod val="25000"/>
                  </a:schemeClr>
                </a:solidFill>
                <a:latin typeface="Comic Sans MS" pitchFamily="66" charset="0"/>
              </a:rPr>
              <a:t>Maíz</a:t>
            </a:r>
            <a:r>
              <a:rPr lang="es-ES_tradnl" sz="4400" dirty="0">
                <a:solidFill>
                  <a:schemeClr val="accent5">
                    <a:lumMod val="25000"/>
                  </a:schemeClr>
                </a:solidFill>
              </a:rPr>
              <a:t> : 10%</a:t>
            </a:r>
          </a:p>
          <a:p>
            <a:pPr>
              <a:lnSpc>
                <a:spcPct val="160000"/>
              </a:lnSpc>
            </a:pPr>
            <a:r>
              <a:rPr lang="es-ES_tradnl" sz="4400" b="1" dirty="0">
                <a:solidFill>
                  <a:schemeClr val="accent5">
                    <a:lumMod val="25000"/>
                  </a:schemeClr>
                </a:solidFill>
                <a:latin typeface="Comic Sans MS" pitchFamily="66" charset="0"/>
              </a:rPr>
              <a:t>Patatas</a:t>
            </a:r>
            <a:r>
              <a:rPr lang="es-ES_tradnl" sz="4400" dirty="0">
                <a:solidFill>
                  <a:schemeClr val="accent5">
                    <a:lumMod val="25000"/>
                  </a:schemeClr>
                </a:solidFill>
              </a:rPr>
              <a:t>: 7%</a:t>
            </a:r>
          </a:p>
          <a:p>
            <a:pPr>
              <a:lnSpc>
                <a:spcPct val="160000"/>
              </a:lnSpc>
            </a:pPr>
            <a:r>
              <a:rPr lang="es-ES_tradnl" sz="4400" b="1" dirty="0">
                <a:solidFill>
                  <a:schemeClr val="accent5">
                    <a:lumMod val="25000"/>
                  </a:schemeClr>
                </a:solidFill>
                <a:latin typeface="Comic Sans MS" pitchFamily="66" charset="0"/>
              </a:rPr>
              <a:t>Otros</a:t>
            </a:r>
            <a:r>
              <a:rPr lang="es-ES_tradnl" sz="4400" dirty="0">
                <a:solidFill>
                  <a:schemeClr val="accent5">
                    <a:lumMod val="25000"/>
                  </a:schemeClr>
                </a:solidFill>
              </a:rPr>
              <a:t> : 18%</a:t>
            </a:r>
            <a:endParaRPr lang="es-ES" sz="2400" dirty="0">
              <a:solidFill>
                <a:schemeClr val="accent5">
                  <a:lumMod val="25000"/>
                </a:schemeClr>
              </a:solidFill>
            </a:endParaRPr>
          </a:p>
        </p:txBody>
      </p:sp>
      <p:pic>
        <p:nvPicPr>
          <p:cNvPr id="11268" name="Picture 4" descr="j0233312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3800" y="2636838"/>
            <a:ext cx="3313113" cy="3375025"/>
          </a:xfrm>
        </p:spPr>
      </p:pic>
      <p:sp>
        <p:nvSpPr>
          <p:cNvPr id="11269" name="AutoShape 5"/>
          <p:cNvSpPr>
            <a:spLocks noChangeArrowheads="1"/>
          </p:cNvSpPr>
          <p:nvPr/>
        </p:nvSpPr>
        <p:spPr bwMode="auto">
          <a:xfrm rot="10800000">
            <a:off x="4356100" y="2420938"/>
            <a:ext cx="647948" cy="576262"/>
          </a:xfrm>
          <a:prstGeom prst="rightArrow">
            <a:avLst>
              <a:gd name="adj1" fmla="val 50000"/>
              <a:gd name="adj2" fmla="val 37466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sunset" dir="t"/>
          </a:scene3d>
          <a:sp3d prstMaterial="dkEdge">
            <a:bevelT w="133350"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55743219"/>
      </p:ext>
    </p:extLst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1800"/>
                            </p:stCondLst>
                            <p:childTnLst>
                              <p:par>
                                <p:cTn id="22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2300"/>
                            </p:stCondLst>
                            <p:childTnLst>
                              <p:par>
                                <p:cTn id="30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2800"/>
                            </p:stCondLst>
                            <p:childTnLst>
                              <p:par>
                                <p:cTn id="38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3300"/>
                            </p:stCondLst>
                            <p:childTnLst>
                              <p:par>
                                <p:cTn id="46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3800"/>
                            </p:stCondLst>
                            <p:childTnLst>
                              <p:par>
                                <p:cTn id="54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14300"/>
                            </p:stCondLst>
                            <p:childTnLst>
                              <p:par>
                                <p:cTn id="62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14800"/>
                            </p:stCondLst>
                            <p:childTnLst>
                              <p:par>
                                <p:cTn id="70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530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5800"/>
                            </p:stCondLst>
                            <p:childTnLst>
                              <p:par>
                                <p:cTn id="83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4" dur="2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7800"/>
                            </p:stCondLst>
                            <p:childTnLst>
                              <p:par>
                                <p:cTn id="86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45366E-6 L -1.11111E-6 0.10492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9800"/>
                            </p:stCondLst>
                            <p:childTnLst>
                              <p:par>
                                <p:cTn id="89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2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21800"/>
                            </p:stCondLst>
                            <p:childTnLst>
                              <p:par>
                                <p:cTn id="92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0.10492 L -1.11111E-6 0.22024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23800"/>
                            </p:stCondLst>
                            <p:childTnLst>
                              <p:par>
                                <p:cTn id="95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6" dur="2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25800"/>
                            </p:stCondLst>
                            <p:childTnLst>
                              <p:par>
                                <p:cTn id="98" presetID="42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0.22024 L -1.11111E-6 0.3566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8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27800"/>
                            </p:stCondLst>
                            <p:childTnLst>
                              <p:par>
                                <p:cTn id="101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" dur="2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29800"/>
                            </p:stCondLst>
                            <p:childTnLst>
                              <p:par>
                                <p:cTn id="104" presetID="0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0.3566 L -1.11111E-6 0.48232 " pathEditMode="relative" ptsTypes="AA">
                                      <p:cBhvr>
                                        <p:cTn id="105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31800"/>
                            </p:stCondLst>
                            <p:childTnLst>
                              <p:par>
                                <p:cTn id="107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8" dur="20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33800"/>
                            </p:stCondLst>
                            <p:childTnLst>
                              <p:par>
                                <p:cTn id="110" presetID="35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200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2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25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6" grpId="1" animBg="1"/>
      <p:bldP spid="11267" grpId="0" build="p" animBg="1"/>
      <p:bldP spid="11267" grpId="1" build="p" animBg="1"/>
      <p:bldP spid="11269" grpId="0" animBg="1"/>
      <p:bldP spid="11269" grpId="1" animBg="1"/>
      <p:bldP spid="11269" grpId="2" animBg="1"/>
      <p:bldP spid="11269" grpId="3" animBg="1"/>
      <p:bldP spid="11269" grpId="4" animBg="1"/>
      <p:bldP spid="11269" grpId="5" animBg="1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23</Words>
  <Application>Microsoft Office PowerPoint</Application>
  <PresentationFormat>Presentación en pantalla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AGRICULTURA  EN EUROPA Porcentaje de superficie cultivada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AGRICULTURA  EN EUROPA Porcentaje de superficie cultivada</dc:title>
  <dc:creator>D&amp;G</dc:creator>
  <cp:lastModifiedBy>D&amp;G</cp:lastModifiedBy>
  <cp:revision>2</cp:revision>
  <dcterms:created xsi:type="dcterms:W3CDTF">2012-11-09T12:16:36Z</dcterms:created>
  <dcterms:modified xsi:type="dcterms:W3CDTF">2012-11-10T22:03:54Z</dcterms:modified>
</cp:coreProperties>
</file>